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8" r:id="rId2"/>
    <p:sldId id="266" r:id="rId3"/>
    <p:sldId id="265" r:id="rId4"/>
    <p:sldId id="275" r:id="rId5"/>
    <p:sldId id="269" r:id="rId6"/>
    <p:sldId id="268" r:id="rId7"/>
    <p:sldId id="271" r:id="rId8"/>
    <p:sldId id="277" r:id="rId9"/>
    <p:sldId id="272" r:id="rId10"/>
    <p:sldId id="2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66" autoAdjust="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0FB670-7427-4185-8511-6F36A01430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D473D-6081-4804-9B28-4FA7D2C383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9C193-D30F-4B7A-8956-32E4F6D9D2C9}" type="datetimeFigureOut">
              <a:rPr lang="en-US" smtClean="0"/>
              <a:t>5/24/2022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68452-BA11-400A-8E67-C003922CC3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0A332-336E-4B1B-9128-655A1F9DB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948B1-B6D3-4578-932F-6AE7124E5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35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AC78B-5884-4D24-983C-916233003E85}" type="datetimeFigureOut">
              <a:rPr lang="en-US" smtClean="0"/>
              <a:t>5/24/2022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AB528-7684-4A37-99F6-46340DCC2B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8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 userDrawn="1"/>
        </p:nvSpPr>
        <p:spPr bwMode="auto">
          <a:xfrm>
            <a:off x="11784011" y="34513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8819" y="2270908"/>
            <a:ext cx="7034362" cy="2188992"/>
          </a:xfrm>
        </p:spPr>
        <p:txBody>
          <a:bodyPr anchor="ctr" anchorCtr="0">
            <a:noAutofit/>
          </a:bodyPr>
          <a:lstStyle>
            <a:lvl1pPr algn="ctr">
              <a:lnSpc>
                <a:spcPct val="85000"/>
              </a:lnSpc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6793" y="5024051"/>
            <a:ext cx="7034362" cy="1052898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84338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35A1469-2D5F-4CF6-9A65-876A4BCDDACA}" type="datetime8">
              <a:rPr lang="en-US" noProof="0" smtClean="0"/>
              <a:t>5/24/2022 10:13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5066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72151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549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0054D9-7800-4106-9C2D-E383D9D6A16D}"/>
              </a:ext>
            </a:extLst>
          </p:cNvPr>
          <p:cNvSpPr/>
          <p:nvPr userDrawn="1"/>
        </p:nvSpPr>
        <p:spPr>
          <a:xfrm>
            <a:off x="6901869" y="0"/>
            <a:ext cx="529336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BBCD-CBA1-4D0B-806D-FC14D8656200}" type="datetime8">
              <a:rPr lang="en-US" noProof="0" smtClean="0"/>
              <a:t>5/24/2022 10:13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6659" y="688779"/>
            <a:ext cx="5746376" cy="522307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213600" y="280278"/>
            <a:ext cx="4641006" cy="2397608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Freeform 6" title="Page Number Shape">
            <a:extLst>
              <a:ext uri="{FF2B5EF4-FFF2-40B4-BE49-F238E27FC236}">
                <a16:creationId xmlns:a16="http://schemas.microsoft.com/office/drawing/2014/main" id="{B162E9BD-1CEB-41D5-8DEB-7C5EDF3B01C3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6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5/24/2022 10:13 AM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6767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5/24/2022 10:13 AM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651A72-6E17-4CF4-8218-285FCAC88EC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181600" y="557784"/>
            <a:ext cx="6248400" cy="230796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2A31231-1080-4CC0-9896-EF779EE27CB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65121" y="2950589"/>
            <a:ext cx="6188679" cy="256324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0327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5/24/2022 10:13 AM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952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2D3B-BB2C-4EA8-8616-6D874F8BB777}" type="datetime8">
              <a:rPr lang="en-US" noProof="0" smtClean="0"/>
              <a:t>5/24/2022 10:13 AM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9539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noProof="0" smtClean="0"/>
              <a:t>5/24/2022 10:13 AM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368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noProof="0" smtClean="0"/>
              <a:t>5/24/2022 10:13 AM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3A5F786-D848-499D-B37D-96CF11DE9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55480"/>
            <a:ext cx="6246812" cy="53055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26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EE1DAB-B868-4EEB-BD54-B9BAB6F58361}" type="datetime8">
              <a:rPr lang="en-US" noProof="0" smtClean="0"/>
              <a:t>5/24/2022 10:13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77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88A9-102E-4111-86E0-D51E9CB704AA}" type="datetime8">
              <a:rPr lang="en-US" noProof="0" smtClean="0"/>
              <a:t>5/24/2022 10:13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993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7877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6BD67-B37A-4DEF-9054-A91A6B18355E}" type="datetime8">
              <a:rPr lang="en-US" noProof="0" smtClean="0"/>
              <a:t>5/24/2022 10:13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1" y="2981325"/>
            <a:ext cx="1866900" cy="2828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983FCBB-03A1-486A-BDE2-92BD88EA0F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29006" y="2981325"/>
            <a:ext cx="1866900" cy="2828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136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3432B8B-A85D-47CE-98BC-3DF0B2F26AF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5400" y="431747"/>
            <a:ext cx="5105400" cy="68463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088800" y="1468316"/>
            <a:ext cx="4831664" cy="3865070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35B7-901B-460F-BE63-E630BF7AD92D}" type="datetime8">
              <a:rPr lang="en-US" noProof="0" smtClean="0"/>
              <a:t>5/24/2022 10:13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416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62000" y="305678"/>
            <a:ext cx="10667998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01C1E-44EC-4ED6-87AC-7B26C9BC7568}" type="datetime8">
              <a:rPr lang="en-US" noProof="0" smtClean="0"/>
              <a:t>5/24/2022 10:13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AF3C3132-3E24-455C-9341-F3767C087D5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2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78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 bwMode="grayWhite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C8E5ED0-7922-414F-9B0F-CA82F0A3C660}"/>
              </a:ext>
            </a:extLst>
          </p:cNvPr>
          <p:cNvSpPr/>
          <p:nvPr userDrawn="1"/>
        </p:nvSpPr>
        <p:spPr>
          <a:xfrm>
            <a:off x="0" y="1540330"/>
            <a:ext cx="12192000" cy="4715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8571" y="6314440"/>
            <a:ext cx="3814856" cy="365125"/>
          </a:xfrm>
        </p:spPr>
        <p:txBody>
          <a:bodyPr/>
          <a:lstStyle/>
          <a:p>
            <a:fld id="{4AE13B8D-7A39-483F-9092-AB66B2338492}" type="datetime8">
              <a:rPr lang="en-US" noProof="0" smtClean="0"/>
              <a:t>5/24/2022 10:13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76CE-242A-40DC-B9BA-9F6CD2FEB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61999" y="280278"/>
            <a:ext cx="10676571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89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352848"/>
            <a:ext cx="10667998" cy="1002422"/>
          </a:xfrm>
        </p:spPr>
        <p:txBody>
          <a:bodyPr anchor="ctr" anchorCtr="0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848724" y="1534886"/>
            <a:ext cx="2581273" cy="427536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421F-7852-47A7-8672-3F4B3DC607FF}" type="datetime8">
              <a:rPr lang="en-US" noProof="0" smtClean="0"/>
              <a:t>5/24/2022 10:13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0" y="1534886"/>
            <a:ext cx="7829550" cy="427536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47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768376-ED37-468E-9A28-4A8C73222CFB}"/>
              </a:ext>
            </a:extLst>
          </p:cNvPr>
          <p:cNvSpPr/>
          <p:nvPr userDrawn="1"/>
        </p:nvSpPr>
        <p:spPr>
          <a:xfrm>
            <a:off x="5263637" y="0"/>
            <a:ext cx="69283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CE990-BAB9-4562-95E3-50660C2796F3}" type="datetime8">
              <a:rPr lang="en-US" noProof="0" smtClean="0"/>
              <a:t>5/24/2022 10:13 AM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DEDD3AEB-5731-4BFB-B455-2CAA76BB8C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22695" y="358646"/>
            <a:ext cx="5505450" cy="5896056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noProof="0">
                <a:cs typeface="Segoe UI" panose="020B0502040204020203" pitchFamily="34" charset="0"/>
              </a:rPr>
              <a:t>Edit Master text styles</a:t>
            </a:r>
          </a:p>
        </p:txBody>
      </p:sp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F054F317-CFFE-48EF-91D4-872C9FE7043D}"/>
              </a:ext>
            </a:extLst>
          </p:cNvPr>
          <p:cNvSpPr/>
          <p:nvPr userDrawn="1"/>
        </p:nvSpPr>
        <p:spPr bwMode="auto">
          <a:xfrm>
            <a:off x="11793378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D58896D-DB7B-49E4-87EC-67CEAB2EF5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70" y="548792"/>
            <a:ext cx="3833906" cy="495249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119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9E139DA8-D636-4336-B416-25DD0050B639}" type="datetime8">
              <a:rPr lang="en-US" noProof="0" smtClean="0"/>
              <a:t>5/24/2022 10:13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87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77" r:id="rId5"/>
    <p:sldLayoutId id="2147483674" r:id="rId6"/>
    <p:sldLayoutId id="2147483679" r:id="rId7"/>
    <p:sldLayoutId id="2147483678" r:id="rId8"/>
    <p:sldLayoutId id="2147483676" r:id="rId9"/>
    <p:sldLayoutId id="2147483675" r:id="rId10"/>
    <p:sldLayoutId id="2147483665" r:id="rId11"/>
    <p:sldLayoutId id="2147483682" r:id="rId12"/>
    <p:sldLayoutId id="2147483681" r:id="rId13"/>
    <p:sldLayoutId id="2147483667" r:id="rId14"/>
    <p:sldLayoutId id="2147483668" r:id="rId15"/>
    <p:sldLayoutId id="2147483680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Sheaza/random-walk-pfe-project/blob/main/random-walk.ipynb?fbclid=IwAR3KwjN0D65NQ01cxubP-cgSuRzFS46V9Pf71b8ypnSSkNfjMEgVYHFqD0U" TargetMode="Externa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t.edu/~kardar/teaching/projects/chemotaxis(AndreaSchmidt)/random.htm?fbclid=IwAR14J_OFXDJkNBvkr_u9fIvJlqOnIxwy8fUKTbuDPXMoy5mx11ertIAeno0" TargetMode="External"/><Relationship Id="rId2" Type="http://schemas.openxmlformats.org/officeDocument/2006/relationships/hyperlink" Target="https://www.princeton.edu/~akosmrlj/MAE545_S2018/lecture17_slides.pdf?fbclid=IwAR26zLYwCp1iAUv-qBStrOt_PPKu-IB3jMFyInjCwrmT0tluuq0mIEu-dW0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uio.no/studier/emner/matnat/fys/FYS2160/h17/simuleringsopgaver/virrevandrer_diffusjon.pdf?fbclid=IwAR19RO0il_U2m9p-g-ZDUe_fzBEa9NotBIVPVtu3_WIWpw-E3CZU3uWbODA" TargetMode="External"/><Relationship Id="rId4" Type="http://schemas.openxmlformats.org/officeDocument/2006/relationships/hyperlink" Target="https://towardsdatascience.com/random-walks-with-python-8420981bc4b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acher">
            <a:extLst>
              <a:ext uri="{FF2B5EF4-FFF2-40B4-BE49-F238E27FC236}">
                <a16:creationId xmlns:a16="http://schemas.microsoft.com/office/drawing/2014/main" id="{55999741-3CB0-4E9F-9B1F-47F7BDC2D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6" y="0"/>
            <a:ext cx="12240000" cy="69066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8B3CD-9828-4280-95EC-5F9D73400FF8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2360407" y="2171323"/>
            <a:ext cx="7471185" cy="2188992"/>
          </a:xfrm>
        </p:spPr>
        <p:txBody>
          <a:bodyPr/>
          <a:lstStyle/>
          <a:p>
            <a:r>
              <a:rPr lang="pl-PL" sz="6600" dirty="0">
                <a:solidFill>
                  <a:schemeClr val="tx1"/>
                </a:solidFill>
              </a:rPr>
              <a:t>Random walks - diffusion model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A3178-CB65-4687-BC8A-DBB6F3C6EF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pl-PL" sz="3200" dirty="0">
                <a:solidFill>
                  <a:schemeClr val="tx1"/>
                </a:solidFill>
                <a:cs typeface="Segoe UI" panose="020B0502040204020203" pitchFamily="34" charset="0"/>
              </a:rPr>
              <a:t>Natalia Wołowiec</a:t>
            </a:r>
          </a:p>
          <a:p>
            <a:pPr>
              <a:lnSpc>
                <a:spcPct val="100000"/>
              </a:lnSpc>
            </a:pPr>
            <a:r>
              <a:rPr lang="pl-PL" sz="3200" dirty="0">
                <a:solidFill>
                  <a:schemeClr val="tx1"/>
                </a:solidFill>
                <a:cs typeface="Segoe UI" panose="020B0502040204020203" pitchFamily="34" charset="0"/>
              </a:rPr>
              <a:t>Kacper Kalinowski</a:t>
            </a:r>
          </a:p>
          <a:p>
            <a:pPr>
              <a:lnSpc>
                <a:spcPct val="100000"/>
              </a:lnSpc>
            </a:pPr>
            <a:r>
              <a:rPr lang="pl-PL" sz="3200" dirty="0">
                <a:solidFill>
                  <a:schemeClr val="tx1"/>
                </a:solidFill>
                <a:cs typeface="Segoe UI" panose="020B0502040204020203" pitchFamily="34" charset="0"/>
              </a:rPr>
              <a:t>Mateusz Miller</a:t>
            </a:r>
            <a:endParaRPr lang="en-US" sz="3200" dirty="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92D9B22-CA63-4CDB-8957-40947F45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8C1723-6BE3-4292-90F2-43C7A22F5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2407627" y="1184031"/>
            <a:ext cx="7376746" cy="4149970"/>
            <a:chOff x="2989385" y="1679331"/>
            <a:chExt cx="7376746" cy="26816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FF9A4E4-33FF-4BA5-9A1C-6E8B73621BEB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7376746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9168D7F-9049-4135-9731-02DB8D3CD4C9}"/>
                </a:ext>
              </a:extLst>
            </p:cNvPr>
            <p:cNvCxnSpPr/>
            <p:nvPr/>
          </p:nvCxnSpPr>
          <p:spPr bwMode="white">
            <a:xfrm>
              <a:off x="10366130" y="1688123"/>
              <a:ext cx="0" cy="267286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19D412-8FFA-4958-A76C-EB9E1F690AD9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0" cy="2674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5B0E36-8696-452F-958E-984FBF104D99}"/>
                </a:ext>
              </a:extLst>
            </p:cNvPr>
            <p:cNvCxnSpPr/>
            <p:nvPr/>
          </p:nvCxnSpPr>
          <p:spPr bwMode="white">
            <a:xfrm>
              <a:off x="2989385" y="4354131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3F49821-5888-450B-ABA1-D4D7B73EC2AB}"/>
                </a:ext>
              </a:extLst>
            </p:cNvPr>
            <p:cNvCxnSpPr/>
            <p:nvPr/>
          </p:nvCxnSpPr>
          <p:spPr bwMode="white">
            <a:xfrm>
              <a:off x="8625254" y="4360985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516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B953-B230-6FB6-3C3B-213D23908B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  <a:r>
              <a:rPr lang="pl-PL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8959B-3F92-7384-C0C5-8F9331626A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l-PL" sz="2000" dirty="0">
                <a:solidFill>
                  <a:schemeClr val="tx1"/>
                </a:solidFill>
                <a:cs typeface="Segoe UI" panose="020B0502040204020203" pitchFamily="34" charset="0"/>
              </a:rPr>
              <a:t>Natalia Wołowiec</a:t>
            </a:r>
          </a:p>
          <a:p>
            <a:pPr>
              <a:lnSpc>
                <a:spcPct val="100000"/>
              </a:lnSpc>
            </a:pPr>
            <a:r>
              <a:rPr lang="pl-PL" sz="2000" dirty="0">
                <a:solidFill>
                  <a:schemeClr val="tx1"/>
                </a:solidFill>
                <a:cs typeface="Segoe UI" panose="020B0502040204020203" pitchFamily="34" charset="0"/>
              </a:rPr>
              <a:t>Kacper Kalinowski</a:t>
            </a:r>
          </a:p>
          <a:p>
            <a:pPr>
              <a:lnSpc>
                <a:spcPct val="100000"/>
              </a:lnSpc>
            </a:pPr>
            <a:r>
              <a:rPr lang="pl-PL" sz="2000" dirty="0">
                <a:solidFill>
                  <a:schemeClr val="tx1"/>
                </a:solidFill>
                <a:cs typeface="Segoe UI" panose="020B0502040204020203" pitchFamily="34" charset="0"/>
              </a:rPr>
              <a:t>Mateusz Miller</a:t>
            </a:r>
            <a:endParaRPr lang="en-US" sz="2000" dirty="0">
              <a:solidFill>
                <a:schemeClr val="tx1"/>
              </a:solidFill>
              <a:cs typeface="Segoe UI" panose="020B0502040204020203" pitchFamily="34" charset="0"/>
            </a:endParaRP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69EA4-08C8-3BF2-28FB-A91421028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3998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6D27-68F1-47B9-A6E0-2CEAFAEB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15" y="358646"/>
            <a:ext cx="3833906" cy="2278772"/>
          </a:xfrm>
        </p:spPr>
        <p:txBody>
          <a:bodyPr/>
          <a:lstStyle/>
          <a:p>
            <a:pPr algn="ctr"/>
            <a:r>
              <a:rPr lang="pl-PL" dirty="0"/>
              <a:t>Table of contents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2A6366-FF6C-47F2-B842-B9F516ACC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8448" y="2449624"/>
            <a:ext cx="4764946" cy="3397503"/>
          </a:xfrm>
          <a:prstGeom prst="round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4472FF-5CE9-4C28-A4FF-E178C31E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47057" y="1051944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6C871-D206-4292-AECC-3EBF29BE656A}"/>
              </a:ext>
            </a:extLst>
          </p:cNvPr>
          <p:cNvSpPr txBox="1"/>
          <p:nvPr/>
        </p:nvSpPr>
        <p:spPr>
          <a:xfrm>
            <a:off x="5732591" y="1075243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14446E-8D49-40FF-8036-3BE0DA8E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47057" y="1996618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E3861-81FF-4843-A74C-8C4C7AE9AA66}"/>
              </a:ext>
            </a:extLst>
          </p:cNvPr>
          <p:cNvSpPr txBox="1"/>
          <p:nvPr/>
        </p:nvSpPr>
        <p:spPr>
          <a:xfrm>
            <a:off x="5723799" y="202870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A882D0-618F-4C0E-BCB7-2590F780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47057" y="2880568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23F82-8FBB-4514-9D10-63CF6BF149CC}"/>
              </a:ext>
            </a:extLst>
          </p:cNvPr>
          <p:cNvSpPr txBox="1"/>
          <p:nvPr/>
        </p:nvSpPr>
        <p:spPr>
          <a:xfrm>
            <a:off x="5723799" y="2921451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E93AB5-365F-4AC2-8A09-455105064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47057" y="3776347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965983-80A0-4016-821C-2FFE79B6A9D3}"/>
              </a:ext>
            </a:extLst>
          </p:cNvPr>
          <p:cNvSpPr txBox="1"/>
          <p:nvPr/>
        </p:nvSpPr>
        <p:spPr>
          <a:xfrm>
            <a:off x="5723799" y="3799646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876D-147F-4718-97A1-D749D03B8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751" y="132143"/>
            <a:ext cx="5505450" cy="5896056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pl-PL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Random walks</a:t>
            </a:r>
            <a:endParaRPr lang="en-US" sz="32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pl-PL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Diffusion</a:t>
            </a:r>
            <a:endParaRPr lang="en-US" sz="32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pl-PL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Graphs</a:t>
            </a:r>
            <a:endParaRPr lang="en-US" sz="32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pl-PL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Python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pl-PL" sz="32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Bibliography</a:t>
            </a:r>
            <a:endParaRPr lang="en-US" sz="32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B2EB2D-7FBA-64E1-3613-E74B2BDC4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82" y="2637418"/>
            <a:ext cx="3716141" cy="3716141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A7CED5B0-C1DD-926A-1B87-9648DF6C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47057" y="4669664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15E344-E2CF-B917-CE02-BA7F7D9C3F7C}"/>
              </a:ext>
            </a:extLst>
          </p:cNvPr>
          <p:cNvSpPr txBox="1"/>
          <p:nvPr/>
        </p:nvSpPr>
        <p:spPr>
          <a:xfrm>
            <a:off x="5723799" y="4692963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5</a:t>
            </a:r>
            <a:endParaRPr lang="en-US" sz="2000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2069282-7FDD-4F4A-DE13-3D486F2F08C8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n-US" smtClean="0">
                <a:solidFill>
                  <a:schemeClr val="bg2"/>
                </a:solidFill>
              </a:rPr>
              <a:pPr/>
              <a:t>2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642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3C117A-FBCE-4093-AA60-E0B1FCBAFCF6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pl-PL" dirty="0"/>
              <a:t>Random walk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975B72-4581-4DBC-941E-6521DE4D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643" y="766398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14EB5-3483-49AA-8069-F74D82B84A67}"/>
              </a:ext>
            </a:extLst>
          </p:cNvPr>
          <p:cNvSpPr txBox="1"/>
          <p:nvPr/>
        </p:nvSpPr>
        <p:spPr>
          <a:xfrm>
            <a:off x="571652" y="780172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D35B0B-D4ED-464C-873F-642CBEC70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643" y="1667112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5C840-04E8-4B3B-A920-8B11BE41875C}"/>
              </a:ext>
            </a:extLst>
          </p:cNvPr>
          <p:cNvSpPr txBox="1"/>
          <p:nvPr/>
        </p:nvSpPr>
        <p:spPr>
          <a:xfrm>
            <a:off x="562860" y="1690411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375A3E-5AEC-448F-857F-931E05CDE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643" y="2519680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6C1C0-BDE5-4837-A952-08C154405894}"/>
              </a:ext>
            </a:extLst>
          </p:cNvPr>
          <p:cNvSpPr txBox="1"/>
          <p:nvPr/>
        </p:nvSpPr>
        <p:spPr>
          <a:xfrm>
            <a:off x="572385" y="2551771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4EE672-043B-4A9C-9B4F-61AC099E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643" y="3397875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A1630E-E52B-4235-9AAF-45C521F86D65}"/>
              </a:ext>
            </a:extLst>
          </p:cNvPr>
          <p:cNvSpPr txBox="1"/>
          <p:nvPr/>
        </p:nvSpPr>
        <p:spPr>
          <a:xfrm>
            <a:off x="563593" y="3421174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1ECD2-4232-42E4-A14F-84BAA99BD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643" y="4289394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7714F0-4FB7-4658-BE3C-A623344D3FC0}"/>
              </a:ext>
            </a:extLst>
          </p:cNvPr>
          <p:cNvSpPr txBox="1"/>
          <p:nvPr/>
        </p:nvSpPr>
        <p:spPr>
          <a:xfrm>
            <a:off x="562860" y="4321485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45F58-7953-47AD-917A-485216F77D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pl-PL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What is it?</a:t>
            </a: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pl-PL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In real life?</a:t>
            </a: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pl-PL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Math behind it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pl-PL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Variable step size?</a:t>
            </a: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pl-PL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Biased?</a:t>
            </a: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pl-PL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1D – 2D – 3D</a:t>
            </a: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13BFB5-F15E-88FC-5A79-31DC9C78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970" y="2042352"/>
            <a:ext cx="4558266" cy="4558266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BBD25EDD-8394-85B9-4E20-1B3176713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7692" y="5167589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B78BBE-4D05-6399-B644-BB73C6D5F1AD}"/>
              </a:ext>
            </a:extLst>
          </p:cNvPr>
          <p:cNvSpPr txBox="1"/>
          <p:nvPr/>
        </p:nvSpPr>
        <p:spPr>
          <a:xfrm>
            <a:off x="564909" y="5199680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latin typeface="+mj-lt"/>
                <a:cs typeface="Segoe UI Semibold" panose="020B0702040204020203" pitchFamily="34" charset="0"/>
              </a:rPr>
              <a:t>6</a:t>
            </a:r>
            <a:endParaRPr lang="en-US" sz="2000" dirty="0">
              <a:latin typeface="+mj-lt"/>
              <a:cs typeface="Segoe UI Semibold" panose="020B07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318AE4-8F38-4FCC-5228-C5E5CF5D1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816" y="2346886"/>
            <a:ext cx="2899267" cy="6619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E01CB7-54AA-ED94-00EF-124D358FE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392" y="353361"/>
            <a:ext cx="1867798" cy="17620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1422A0-DE79-943B-B789-ADE6D434F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074" y="3899259"/>
            <a:ext cx="4662009" cy="1300421"/>
          </a:xfrm>
          <a:prstGeom prst="rect">
            <a:avLst/>
          </a:prstGeom>
        </p:spPr>
      </p:pic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341C755C-C8B4-75C9-13ED-3C61E6557990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867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59B8-20D7-4327-B945-9DB34BBA1DF7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pl-PL" dirty="0"/>
              <a:t>Graphs and pictures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1C65-5310-42F3-BA62-63E7E01D96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lv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DAC7997-6C29-4070-B4EB-6A172CDB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F3165-28EC-F580-9FA7-4BFB1B2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6943"/>
            <a:ext cx="4714121" cy="2413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3B34D6-791C-7F22-C21E-72C2E04A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30290"/>
            <a:ext cx="4731477" cy="2422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736CEA-20C6-168E-FDA9-A68F2F332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886" y="1713829"/>
            <a:ext cx="3821366" cy="38309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EE160F-C4F1-AAF6-5C3E-A0D7BFCB4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252" y="3869964"/>
            <a:ext cx="3472346" cy="3472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62EE36-1B34-8D16-2785-39C43DCD7185}"/>
              </a:ext>
            </a:extLst>
          </p:cNvPr>
          <p:cNvSpPr txBox="1"/>
          <p:nvPr/>
        </p:nvSpPr>
        <p:spPr>
          <a:xfrm>
            <a:off x="8910687" y="3172737"/>
            <a:ext cx="291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Biased walk toward right</a:t>
            </a:r>
          </a:p>
          <a:p>
            <a:pPr algn="ctr"/>
            <a:r>
              <a:rPr lang="pl-PL" dirty="0"/>
              <a:t>(with step size)</a:t>
            </a:r>
          </a:p>
        </p:txBody>
      </p:sp>
    </p:spTree>
    <p:extLst>
      <p:ext uri="{BB962C8B-B14F-4D97-AF65-F5344CB8AC3E}">
        <p14:creationId xmlns:p14="http://schemas.microsoft.com/office/powerpoint/2010/main" val="3737619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061B-93AF-4A3E-9D95-D1F4A2B9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l-PL" dirty="0"/>
              <a:t>Diffusion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055D10-5B53-4AB5-B108-CAEA2CCD7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65544" y="2123481"/>
            <a:ext cx="3833906" cy="2611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050939-D8BA-4932-A12D-76E1C8DB0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1224" y="1756455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9" name="TextBox 8" descr="decorative element">
            <a:extLst>
              <a:ext uri="{FF2B5EF4-FFF2-40B4-BE49-F238E27FC236}">
                <a16:creationId xmlns:a16="http://schemas.microsoft.com/office/drawing/2014/main" id="{203CBBBF-0B81-4DFD-BF97-EB2A57EFB9A8}"/>
              </a:ext>
            </a:extLst>
          </p:cNvPr>
          <p:cNvSpPr txBox="1"/>
          <p:nvPr/>
        </p:nvSpPr>
        <p:spPr>
          <a:xfrm>
            <a:off x="6487708" y="1779754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A05C8E-8DB2-4A35-8654-BC76A6BEF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1224" y="2487916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1" name="TextBox 10" descr="decorative element">
            <a:extLst>
              <a:ext uri="{FF2B5EF4-FFF2-40B4-BE49-F238E27FC236}">
                <a16:creationId xmlns:a16="http://schemas.microsoft.com/office/drawing/2014/main" id="{4EF9D577-2886-4CDA-B921-E2B2C3ACB335}"/>
              </a:ext>
            </a:extLst>
          </p:cNvPr>
          <p:cNvSpPr txBox="1"/>
          <p:nvPr/>
        </p:nvSpPr>
        <p:spPr>
          <a:xfrm>
            <a:off x="6497966" y="2511215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479838-5C1C-498A-A57F-23C902B64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1224" y="3196146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3" name="TextBox 12" descr="decorative element">
            <a:extLst>
              <a:ext uri="{FF2B5EF4-FFF2-40B4-BE49-F238E27FC236}">
                <a16:creationId xmlns:a16="http://schemas.microsoft.com/office/drawing/2014/main" id="{4F0FB908-D139-41C0-A768-4CC591531971}"/>
              </a:ext>
            </a:extLst>
          </p:cNvPr>
          <p:cNvSpPr txBox="1"/>
          <p:nvPr/>
        </p:nvSpPr>
        <p:spPr>
          <a:xfrm>
            <a:off x="6497966" y="3228237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B6CE282-77A8-4C84-93B8-1246EED12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1224" y="3924138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5" name="TextBox 14" descr="decorative element">
            <a:extLst>
              <a:ext uri="{FF2B5EF4-FFF2-40B4-BE49-F238E27FC236}">
                <a16:creationId xmlns:a16="http://schemas.microsoft.com/office/drawing/2014/main" id="{C2B65381-12B7-4DB7-B5B0-5CF6293348B5}"/>
              </a:ext>
            </a:extLst>
          </p:cNvPr>
          <p:cNvSpPr txBox="1"/>
          <p:nvPr/>
        </p:nvSpPr>
        <p:spPr>
          <a:xfrm>
            <a:off x="6489174" y="3947437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D6078F-F5C0-4700-84EC-89FE50E35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1224" y="4646408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7" name="TextBox 16" descr="decorative element">
            <a:extLst>
              <a:ext uri="{FF2B5EF4-FFF2-40B4-BE49-F238E27FC236}">
                <a16:creationId xmlns:a16="http://schemas.microsoft.com/office/drawing/2014/main" id="{2160777B-9AE2-48D8-A288-45695679DCD0}"/>
              </a:ext>
            </a:extLst>
          </p:cNvPr>
          <p:cNvSpPr txBox="1"/>
          <p:nvPr/>
        </p:nvSpPr>
        <p:spPr>
          <a:xfrm>
            <a:off x="6488441" y="467849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74A029-8AD0-4A10-B977-541CE5DD0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59800" y="1512047"/>
            <a:ext cx="6603574" cy="3821339"/>
          </a:xfrm>
          <a:prstGeom prst="roundRect">
            <a:avLst>
              <a:gd name="adj" fmla="val 0"/>
            </a:avLst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57AAF-C78F-46C2-9727-8076925CD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pl-PL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Analysis in one dimension</a:t>
            </a: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pl-PL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Two aprroaches</a:t>
            </a: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pl-PL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Comparing</a:t>
            </a: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pl-PL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Equation</a:t>
            </a: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pl-PL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Efficient?</a:t>
            </a: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72FC0-087E-4C53-82C7-1D7555E6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5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1C1E48-4BDC-AD19-188D-0C7FB8D3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36" y="471738"/>
            <a:ext cx="4550698" cy="22699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9251C1-0ED7-8C6D-7ED1-59ABB03C2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3" y="3484533"/>
            <a:ext cx="4600252" cy="28061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E092E3-9B6C-B26F-C68E-3D1BF47C9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224" y="5546157"/>
            <a:ext cx="47148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24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59B8-20D7-4327-B945-9DB34BBA1DF7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pl-PL" dirty="0"/>
              <a:t>Graphs and pictures v2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1C65-5310-42F3-BA62-63E7E01D96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lv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DAC7997-6C29-4070-B4EB-6A172CDB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4D70D-E66C-4277-EE02-95DFAD126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255"/>
            <a:ext cx="2889891" cy="284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D82CA4-249C-4E8A-63AF-DF71D39B7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802" y="2695737"/>
            <a:ext cx="3132087" cy="3139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9F03E-B0E7-AF8B-4116-2840DBFC2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205" y="1586696"/>
            <a:ext cx="3068623" cy="219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777DB4-F690-DABC-22BB-992A9E13B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832" y="1576558"/>
            <a:ext cx="3068621" cy="2193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E8F988-68FA-93E6-2938-F44AAF49E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893676"/>
            <a:ext cx="3068621" cy="21929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3AF824-97FD-C4B4-FDC0-C2BFD1DD4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2833" y="3893675"/>
            <a:ext cx="3068621" cy="219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77FD37-6176-3361-6E87-A736069CB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4AC513-C29E-29BE-632B-6FF8AA79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E0C04-85C4-7378-AA94-3564CC80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528" y="1282700"/>
            <a:ext cx="7650943" cy="54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99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AFE6E-513D-7F26-E6AA-BFDA2D5AE8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3310" y="1094184"/>
            <a:ext cx="5746376" cy="1508989"/>
          </a:xfrm>
        </p:spPr>
        <p:txBody>
          <a:bodyPr/>
          <a:lstStyle/>
          <a:p>
            <a:r>
              <a:rPr lang="pl-PL" dirty="0">
                <a:hlinkClick r:id="rId2"/>
              </a:rPr>
              <a:t>https://github.com/Sheaza/random-walk-pfe-project/blob/main/random-walk.ipynb?fbclid=IwAR3KwjN0D65NQ01cxubP-cgSuRzFS46V9Pf71b8ypnSSkNfjMEgVYHFqD0U</a:t>
            </a:r>
            <a:endParaRPr lang="pl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2FA7E-58D3-3706-B6BB-038C0A0A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79" y="1848679"/>
            <a:ext cx="4641006" cy="2397608"/>
          </a:xfrm>
        </p:spPr>
        <p:txBody>
          <a:bodyPr/>
          <a:lstStyle/>
          <a:p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</p:txBody>
      </p:sp>
      <p:sp>
        <p:nvSpPr>
          <p:cNvPr id="4" name="Slide Number Placeholder 11">
            <a:extLst>
              <a:ext uri="{FF2B5EF4-FFF2-40B4-BE49-F238E27FC236}">
                <a16:creationId xmlns:a16="http://schemas.microsoft.com/office/drawing/2014/main" id="{DE4F07FB-89C0-0953-EF93-C262610FC58B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A26D5-F6DA-C1F4-0377-E3748401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199" y="2710430"/>
            <a:ext cx="3232189" cy="323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43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7BC6-EDAF-8CF0-95BD-9E429839C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Bibliography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5C266-81AE-B5F0-C004-9308FA87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6B67D2-34A3-B1D9-FCD6-ECF36C4400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1999" y="1534886"/>
            <a:ext cx="10437303" cy="4275365"/>
          </a:xfrm>
        </p:spPr>
        <p:txBody>
          <a:bodyPr/>
          <a:lstStyle/>
          <a:p>
            <a:r>
              <a:rPr lang="pl-PL" dirty="0">
                <a:hlinkClick r:id="rId2"/>
              </a:rPr>
              <a:t>https://www.princeton.edu/~akosmrlj/MAE545_S2018/lecture17_slides.pdf?fbclid=IwAR26zLYwCp1iAUv-qBStrOt_PPKu-IB3jMFyInjCwrmT0tluuq0mIEu-dW0</a:t>
            </a:r>
            <a:endParaRPr lang="pl-PL" dirty="0"/>
          </a:p>
          <a:p>
            <a:r>
              <a:rPr lang="pl-PL" dirty="0">
                <a:hlinkClick r:id="rId3"/>
              </a:rPr>
              <a:t>https://www.mit.edu/~kardar/teaching/projects/chemotaxis(AndreaSchmidt)/random.htm?fbclid=IwAR14J_OFXDJkNBvkr_u9fIvJlqOnIxwy8fUKTbuDPXMoy5mx11ertIAeno0</a:t>
            </a:r>
            <a:endParaRPr lang="pl-PL" dirty="0"/>
          </a:p>
          <a:p>
            <a:r>
              <a:rPr lang="pl-PL" dirty="0">
                <a:hlinkClick r:id="rId4"/>
              </a:rPr>
              <a:t>https://towardsdatascience.com/random-walks-with-python-8420981bc4bc</a:t>
            </a:r>
            <a:endParaRPr lang="pl-PL" dirty="0"/>
          </a:p>
          <a:p>
            <a:r>
              <a:rPr lang="pl-PL" dirty="0">
                <a:hlinkClick r:id="rId5"/>
              </a:rPr>
              <a:t>https://www.uio.no/studier/emner/matnat/fys/FYS2160/h17/simuleringsopgaver/virrevandrer_diffusjon.pdf?fbclid=IwAR19RO0il_U2m9p-g-ZDUe_fzBEa9NotBIVPVtu3_WIWpw-E3CZU3uWbODA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15646474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Custom 5">
      <a:majorFont>
        <a:latin typeface="Franklin Gothic Demi"/>
        <a:ea typeface=""/>
        <a:cs typeface=""/>
      </a:majorFont>
      <a:minorFont>
        <a:latin typeface="Franklin Gothic Medium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527777_win32_fixed.potx" id="{826F8C1F-4FB5-4CE6-B7A0-9EBD6074CC2F}" vid="{BB5D3E28-8CAE-479F-BD65-24FBDA1E6F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Safety procedures</Template>
  <TotalTime>598</TotalTime>
  <Words>232</Words>
  <Application>Microsoft Office PowerPoint</Application>
  <PresentationFormat>Widescreen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Corbel</vt:lpstr>
      <vt:lpstr>Franklin Gothic Demi</vt:lpstr>
      <vt:lpstr>Franklin Gothic Medium</vt:lpstr>
      <vt:lpstr>Headlines</vt:lpstr>
      <vt:lpstr>Random walks - diffusion model</vt:lpstr>
      <vt:lpstr>Table of contents</vt:lpstr>
      <vt:lpstr>Random walk</vt:lpstr>
      <vt:lpstr>Graphs and pictures</vt:lpstr>
      <vt:lpstr>Diffusion</vt:lpstr>
      <vt:lpstr>Graphs and pictures v2</vt:lpstr>
      <vt:lpstr>Python</vt:lpstr>
      <vt:lpstr>Our code</vt:lpstr>
      <vt:lpstr>Bibliography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walks - diffusion model</dc:title>
  <dc:creator>Kacper Kalinowski</dc:creator>
  <cp:lastModifiedBy>Kacper Kalinowski</cp:lastModifiedBy>
  <cp:revision>14</cp:revision>
  <dcterms:created xsi:type="dcterms:W3CDTF">2022-05-23T08:41:33Z</dcterms:created>
  <dcterms:modified xsi:type="dcterms:W3CDTF">2022-05-24T17:12:00Z</dcterms:modified>
</cp:coreProperties>
</file>